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61" r:id="rId4"/>
    <p:sldId id="266" r:id="rId5"/>
    <p:sldId id="262" r:id="rId6"/>
    <p:sldId id="267" r:id="rId7"/>
    <p:sldId id="268" r:id="rId8"/>
    <p:sldId id="263" r:id="rId9"/>
    <p:sldId id="264" r:id="rId10"/>
    <p:sldId id="259" r:id="rId11"/>
    <p:sldId id="265" r:id="rId12"/>
    <p:sldId id="260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777777"/>
    <a:srgbClr val="FF9B05"/>
    <a:srgbClr val="FCE5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4706" autoAdjust="0"/>
  </p:normalViewPr>
  <p:slideViewPr>
    <p:cSldViewPr snapToObjects="1">
      <p:cViewPr varScale="1">
        <p:scale>
          <a:sx n="101" d="100"/>
          <a:sy n="101" d="100"/>
        </p:scale>
        <p:origin x="-234" y="-84"/>
      </p:cViewPr>
      <p:guideLst>
        <p:guide orient="horz" pos="21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5" d="100"/>
          <a:sy n="65" d="100"/>
        </p:scale>
        <p:origin x="-2796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E16BED91-900D-47C5-86DC-12C9E3068D47}" type="datetimeFigureOut">
              <a:rPr lang="zh-CN" altLang="en-US"/>
              <a:pPr>
                <a:defRPr/>
              </a:pPr>
              <a:t>2016-11-09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29DCCADB-09D3-489F-AE0A-52D784CA8B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4279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099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5C56FCCD-5F9E-48A8-9DD8-9D41D9E284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36877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56FCCD-5F9E-48A8-9DD8-9D41D9E28453}" type="slidenum">
              <a:rPr lang="zh-CN" altLang="en-US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56FCCD-5F9E-48A8-9DD8-9D41D9E28453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1235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56FCCD-5F9E-48A8-9DD8-9D41D9E28453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400" smtClean="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smtClean="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92F7E74-148E-4276-B17C-5C846837F2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D9D69-F9F5-4049-A229-0152ECF91BF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8A817-E837-4492-AC7A-137A71D96A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9F6AF-A04A-4167-A827-DE20ED68E80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F23363-806A-4E5C-ACB7-E0F493D32B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37198-04C7-4C63-A4D2-82FF06A9E2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35A33-24D4-4BBC-AA6A-363D0CD7006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B81A3-804B-4430-B34D-EC988652C3F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F6D3A-F326-41FF-8C09-13A2321188D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5157F-6B98-4AE9-B35D-9619CCA99AA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FBA30-0CE2-487A-A303-E3BDCF440B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80E6D-3B50-48BD-943A-3F66CB0BC6E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smtClean="0">
                <a:latin typeface="+mn-ea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900" smtClean="0">
                <a:latin typeface="+mn-ea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 smtClean="0">
                <a:latin typeface="+mn-ea"/>
                <a:ea typeface="+mn-ea"/>
              </a:defRPr>
            </a:lvl1pPr>
          </a:lstStyle>
          <a:p>
            <a:pPr>
              <a:defRPr/>
            </a:pPr>
            <a:fld id="{E237B813-4E94-4F70-B85D-8F936CE16B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封面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7658100" y="285750"/>
            <a:ext cx="1200150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6600" b="1" dirty="0">
                <a:solidFill>
                  <a:srgbClr val="777777"/>
                </a:solidFill>
                <a:ea typeface="华文仿宋" pitchFamily="2" charset="-122"/>
              </a:rPr>
              <a:t>解忧杂货店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7304087" y="2797672"/>
            <a:ext cx="55403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400" b="1">
                <a:solidFill>
                  <a:schemeClr val="bg2"/>
                </a:solidFill>
                <a:latin typeface="BatangChe" pitchFamily="49" charset="-127"/>
              </a:rPr>
              <a:t>作者：东野圭吾</a:t>
            </a:r>
          </a:p>
        </p:txBody>
      </p:sp>
      <p:pic>
        <p:nvPicPr>
          <p:cNvPr id="3077" name="图片 6" descr="s27284878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5066" y="764704"/>
            <a:ext cx="288607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139952" y="5544811"/>
            <a:ext cx="2572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推荐人：陈玲（水科院）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5875" y="52388"/>
            <a:ext cx="31448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pic>
        <p:nvPicPr>
          <p:cNvPr id="9219" name="Picture 3" descr="内容"/>
          <p:cNvPicPr>
            <a:picLocks noChangeAspect="1" noChangeArrowheads="1"/>
          </p:cNvPicPr>
          <p:nvPr/>
        </p:nvPicPr>
        <p:blipFill>
          <a:blip r:embed="rId2">
            <a:lum bright="14000"/>
          </a:blip>
          <a:srcRect/>
          <a:stretch>
            <a:fillRect/>
          </a:stretch>
        </p:blipFill>
        <p:spPr bwMode="auto">
          <a:xfrm>
            <a:off x="158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447623" y="2060848"/>
            <a:ext cx="482600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2"/>
                </a:solidFill>
                <a:ea typeface="华文仿宋" pitchFamily="2" charset="-122"/>
              </a:rPr>
              <a:t>        他们</a:t>
            </a:r>
            <a:r>
              <a:rPr lang="zh-CN" altLang="en-US" sz="2400" b="1" dirty="0">
                <a:solidFill>
                  <a:schemeClr val="bg2"/>
                </a:solidFill>
                <a:ea typeface="华文仿宋" pitchFamily="2" charset="-122"/>
              </a:rPr>
              <a:t>都是善良的人，</a:t>
            </a:r>
            <a:r>
              <a:rPr lang="zh-CN" altLang="en-US" sz="2400" b="1" dirty="0" smtClean="0">
                <a:solidFill>
                  <a:schemeClr val="bg2"/>
                </a:solidFill>
                <a:ea typeface="华文仿宋" pitchFamily="2" charset="-122"/>
              </a:rPr>
              <a:t>他 们</a:t>
            </a:r>
            <a:r>
              <a:rPr lang="zh-CN" altLang="en-US" sz="2400" b="1" dirty="0">
                <a:solidFill>
                  <a:schemeClr val="bg2"/>
                </a:solidFill>
                <a:ea typeface="华文仿宋" pitchFamily="2" charset="-122"/>
              </a:rPr>
              <a:t>都曾被这个社会不公正的对待过，他们都曾在挫折面前看不到前方的路，然后因为解忧杂货店而重拾生活的</a:t>
            </a:r>
            <a:r>
              <a:rPr lang="zh-CN" altLang="en-US" sz="2400" b="1" dirty="0" smtClean="0">
                <a:solidFill>
                  <a:schemeClr val="bg2"/>
                </a:solidFill>
                <a:ea typeface="华文仿宋" pitchFamily="2" charset="-122"/>
              </a:rPr>
              <a:t>信心。</a:t>
            </a:r>
            <a:endParaRPr lang="zh-CN" altLang="en-US" sz="2400" b="1" dirty="0">
              <a:solidFill>
                <a:schemeClr val="bg2"/>
              </a:solidFill>
              <a:ea typeface="华文仿宋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目录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884368" y="733851"/>
            <a:ext cx="861774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400" b="1" dirty="0" smtClean="0">
                <a:solidFill>
                  <a:schemeClr val="bg2"/>
                </a:solidFill>
                <a:ea typeface="华文仿宋" pitchFamily="2" charset="-122"/>
              </a:rPr>
              <a:t>体会</a:t>
            </a:r>
            <a:endParaRPr lang="zh-CN" altLang="en-US" sz="4400" b="1" dirty="0">
              <a:solidFill>
                <a:schemeClr val="bg2"/>
              </a:solidFill>
              <a:ea typeface="华文仿宋" pitchFamily="2" charset="-122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123728" y="980728"/>
            <a:ext cx="5170646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2"/>
                </a:solidFill>
                <a:ea typeface="华文仿宋" pitchFamily="2" charset="-122"/>
              </a:rPr>
              <a:t>         </a:t>
            </a:r>
            <a:r>
              <a:rPr lang="zh-CN" altLang="en-US" sz="2400" b="1" dirty="0" smtClean="0">
                <a:solidFill>
                  <a:schemeClr val="bg2"/>
                </a:solidFill>
                <a:ea typeface="华文仿宋" pitchFamily="2" charset="-122"/>
              </a:rPr>
              <a:t>真诚与爱是最美的救赎，总能帮助沉浮 在生活困境中的人们找回自己，总能引领迷失在选择岔路口的人们找到真正的归宿。</a:t>
            </a:r>
            <a:endParaRPr lang="zh-CN" altLang="en-US" sz="2400" b="1" dirty="0">
              <a:solidFill>
                <a:schemeClr val="bg2"/>
              </a:solidFill>
              <a:ea typeface="华文仿宋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结束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179983" y="1988840"/>
            <a:ext cx="1200329" cy="32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en-US" sz="6600" b="1" dirty="0">
                <a:solidFill>
                  <a:schemeClr val="bg2"/>
                </a:solidFill>
                <a:ea typeface="华文仿宋" pitchFamily="2" charset="-122"/>
              </a:rPr>
              <a:t>謝</a:t>
            </a:r>
            <a:r>
              <a:rPr lang="zh-CN" altLang="en-US" sz="6600" b="1" dirty="0" smtClean="0">
                <a:solidFill>
                  <a:schemeClr val="bg2"/>
                </a:solidFill>
                <a:ea typeface="华文仿宋" pitchFamily="2" charset="-122"/>
              </a:rPr>
              <a:t>謝！</a:t>
            </a:r>
            <a:endParaRPr lang="zh-CN" altLang="en-US" sz="6600" b="1" dirty="0">
              <a:solidFill>
                <a:schemeClr val="bg2"/>
              </a:solidFill>
              <a:ea typeface="华文仿宋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目录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8067675" y="692150"/>
            <a:ext cx="862013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400" b="1">
                <a:solidFill>
                  <a:schemeClr val="bg2"/>
                </a:solidFill>
                <a:ea typeface="华文仿宋" pitchFamily="2" charset="-122"/>
              </a:rPr>
              <a:t>推荐理由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973388" y="1365250"/>
            <a:ext cx="5170487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2"/>
                </a:solidFill>
                <a:ea typeface="华文仿宋" pitchFamily="2" charset="-122"/>
              </a:rPr>
              <a:t>         这是一本没有谋杀，不用警探，甚至连恶人都没有的推理小说。每个看似孤立的故事和人生，都因为不同的人生遭遇而曾经交织在一起，通过一个个毫无关系的人，利用多层次的空间，把这些人和故事完全联系在一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5875" y="52388"/>
            <a:ext cx="31448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pic>
        <p:nvPicPr>
          <p:cNvPr id="4099" name="Picture 3" descr="内容"/>
          <p:cNvPicPr>
            <a:picLocks noChangeAspect="1" noChangeArrowheads="1"/>
          </p:cNvPicPr>
          <p:nvPr/>
        </p:nvPicPr>
        <p:blipFill>
          <a:blip r:embed="rId2">
            <a:lum bright="14000"/>
          </a:blip>
          <a:srcRect/>
          <a:stretch>
            <a:fillRect/>
          </a:stretch>
        </p:blipFill>
        <p:spPr bwMode="auto">
          <a:xfrm>
            <a:off x="158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87154" y="540208"/>
            <a:ext cx="27003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chemeClr val="bg2"/>
                </a:solidFill>
                <a:ea typeface="华文仿宋" pitchFamily="2" charset="-122"/>
              </a:rPr>
              <a:t>作者介绍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73037" y="1506528"/>
            <a:ext cx="5113337" cy="4149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2"/>
                </a:solidFill>
                <a:ea typeface="华文仿宋" pitchFamily="2" charset="-122"/>
              </a:rPr>
              <a:t>      </a:t>
            </a:r>
            <a:r>
              <a:rPr lang="zh-CN" altLang="en-US" sz="2000" b="1" dirty="0">
                <a:solidFill>
                  <a:schemeClr val="bg2"/>
                </a:solidFill>
                <a:ea typeface="华文仿宋" pitchFamily="2" charset="-122"/>
              </a:rPr>
              <a:t> </a:t>
            </a:r>
            <a:r>
              <a:rPr lang="zh-CN" altLang="en-US" sz="2200" b="1" dirty="0">
                <a:solidFill>
                  <a:schemeClr val="bg2"/>
                </a:solidFill>
                <a:ea typeface="华文仿宋" pitchFamily="2" charset="-122"/>
              </a:rPr>
              <a:t>东野圭吾，</a:t>
            </a:r>
            <a:r>
              <a:rPr lang="en-US" altLang="zh-CN" sz="2200" b="1" dirty="0">
                <a:solidFill>
                  <a:schemeClr val="bg2"/>
                </a:solidFill>
                <a:ea typeface="华文仿宋" pitchFamily="2" charset="-122"/>
              </a:rPr>
              <a:t>1958</a:t>
            </a:r>
            <a:r>
              <a:rPr lang="zh-CN" altLang="en-US" sz="2200" b="1" dirty="0">
                <a:solidFill>
                  <a:schemeClr val="bg2"/>
                </a:solidFill>
                <a:ea typeface="华文仿宋" pitchFamily="2" charset="-122"/>
              </a:rPr>
              <a:t>年生于日本</a:t>
            </a:r>
            <a:r>
              <a:rPr lang="zh-CN" altLang="en-US" sz="2200" b="1" dirty="0" smtClean="0">
                <a:solidFill>
                  <a:schemeClr val="bg2"/>
                </a:solidFill>
                <a:ea typeface="华文仿宋" pitchFamily="2" charset="-122"/>
              </a:rPr>
              <a:t>大阪。早期</a:t>
            </a:r>
            <a:r>
              <a:rPr lang="zh-CN" altLang="en-US" sz="2200" b="1" dirty="0">
                <a:solidFill>
                  <a:schemeClr val="bg2"/>
                </a:solidFill>
                <a:ea typeface="华文仿宋" pitchFamily="2" charset="-122"/>
              </a:rPr>
              <a:t>作品以校园青春推理为主，擅写缜密精巧的</a:t>
            </a:r>
            <a:r>
              <a:rPr lang="zh-CN" altLang="en-US" sz="2200" b="1" dirty="0" smtClean="0">
                <a:solidFill>
                  <a:schemeClr val="bg2"/>
                </a:solidFill>
                <a:ea typeface="华文仿宋" pitchFamily="2" charset="-122"/>
              </a:rPr>
              <a:t>谜团，获得“写实派本格”的美名。</a:t>
            </a:r>
            <a:r>
              <a:rPr lang="zh-CN" altLang="en-US" sz="2200" b="1" dirty="0">
                <a:solidFill>
                  <a:schemeClr val="bg2"/>
                </a:solidFill>
                <a:ea typeface="华文仿宋" pitchFamily="2" charset="-122"/>
              </a:rPr>
              <a:t>后期则逐渐突破典型本格，而能深入探讨人心与社会议题，兼具娱乐、思考与文学价值。其惊人的创作质量与多元化的风格，使得东野圭吾成为日本推理小说界的超人气天王。</a:t>
            </a:r>
          </a:p>
        </p:txBody>
      </p:sp>
      <p:pic>
        <p:nvPicPr>
          <p:cNvPr id="4102" name="图片 5" descr="t017b1cb708cad5316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88" y="3214688"/>
            <a:ext cx="2071687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结束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8079487" y="908720"/>
            <a:ext cx="800219" cy="180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en-US" sz="4000" b="1" dirty="0">
                <a:solidFill>
                  <a:schemeClr val="bg2"/>
                </a:solidFill>
                <a:ea typeface="华文仿宋" pitchFamily="2" charset="-122"/>
              </a:rPr>
              <a:t>目录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419716" y="1268760"/>
            <a:ext cx="553998" cy="3600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en-US" sz="2400" b="1" dirty="0">
                <a:solidFill>
                  <a:schemeClr val="bg2"/>
                </a:solidFill>
                <a:latin typeface="Baskerville Old Face" pitchFamily="18" charset="0"/>
              </a:rPr>
              <a:t>第一章     回信放在牛奶箱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868144" y="1268759"/>
            <a:ext cx="553998" cy="432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en-US" sz="2400" b="1" dirty="0">
                <a:solidFill>
                  <a:schemeClr val="bg2"/>
                </a:solidFill>
                <a:latin typeface="Baskerville Old Face" pitchFamily="18" charset="0"/>
              </a:rPr>
              <a:t>第三章     在</a:t>
            </a:r>
            <a:r>
              <a:rPr lang="en-US" altLang="zh-CN" sz="2400" b="1" dirty="0">
                <a:solidFill>
                  <a:schemeClr val="bg2"/>
                </a:solidFill>
                <a:latin typeface="Baskerville Old Face" pitchFamily="18" charset="0"/>
              </a:rPr>
              <a:t>CIVIC</a:t>
            </a:r>
            <a:r>
              <a:rPr lang="zh-CN" altLang="en-US" sz="2400" b="1" dirty="0">
                <a:solidFill>
                  <a:schemeClr val="bg2"/>
                </a:solidFill>
                <a:latin typeface="Baskerville Old Face" pitchFamily="18" charset="0"/>
              </a:rPr>
              <a:t>车上等到天亮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660232" y="1268759"/>
            <a:ext cx="553998" cy="29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en-US" sz="2400" b="1" dirty="0">
                <a:solidFill>
                  <a:schemeClr val="bg2"/>
                </a:solidFill>
                <a:latin typeface="Baskerville Old Face" pitchFamily="18" charset="0"/>
              </a:rPr>
              <a:t>第二章     深夜的口琴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410422" y="1268760"/>
            <a:ext cx="553998" cy="3159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en-US" sz="2400" b="1" dirty="0">
                <a:solidFill>
                  <a:schemeClr val="bg2"/>
                </a:solidFill>
                <a:latin typeface="Baskerville Old Face" pitchFamily="18" charset="0"/>
              </a:rPr>
              <a:t>第五章     在天上祈祷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159740" y="1268759"/>
            <a:ext cx="553998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CN" altLang="en-US" sz="2400" b="1" dirty="0">
                <a:solidFill>
                  <a:schemeClr val="bg2"/>
                </a:solidFill>
                <a:latin typeface="Baskerville Old Face" pitchFamily="18" charset="0"/>
              </a:rPr>
              <a:t>第四章     听着披头士默祷</a:t>
            </a:r>
          </a:p>
        </p:txBody>
      </p:sp>
    </p:spTree>
    <p:extLst>
      <p:ext uri="{BB962C8B-B14F-4D97-AF65-F5344CB8AC3E}">
        <p14:creationId xmlns:p14="http://schemas.microsoft.com/office/powerpoint/2010/main" val="282985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过度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043608" y="3748184"/>
            <a:ext cx="24876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chemeClr val="bg2"/>
                </a:solidFill>
                <a:latin typeface="Baskerville Old Face" pitchFamily="18" charset="0"/>
              </a:rPr>
              <a:t>         一心想成为</a:t>
            </a:r>
            <a:r>
              <a:rPr lang="zh-CN" altLang="en-US" b="1" dirty="0">
                <a:solidFill>
                  <a:schemeClr val="bg2"/>
                </a:solidFill>
                <a:latin typeface="Baskerville Old Face" pitchFamily="18" charset="0"/>
              </a:rPr>
              <a:t>音乐人，不惜离家又休学，却面临理想与现实挣扎的鱼店老板儿子。</a:t>
            </a: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577849" y="2043112"/>
            <a:ext cx="2214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chemeClr val="bg2"/>
                </a:solidFill>
                <a:latin typeface="Baskerville Old Face" pitchFamily="18" charset="0"/>
              </a:rPr>
              <a:t>       男友</a:t>
            </a:r>
            <a:r>
              <a:rPr lang="zh-CN" altLang="en-US" b="1" dirty="0">
                <a:solidFill>
                  <a:schemeClr val="bg2"/>
                </a:solidFill>
                <a:latin typeface="Baskerville Old Face" pitchFamily="18" charset="0"/>
              </a:rPr>
              <a:t>患了不治之症，陷入爱情与梦想两难的女孩。</a:t>
            </a:r>
          </a:p>
        </p:txBody>
      </p:sp>
      <p:sp>
        <p:nvSpPr>
          <p:cNvPr id="7174" name="Text Box 4"/>
          <p:cNvSpPr txBox="1">
            <a:spLocks noChangeArrowheads="1"/>
          </p:cNvSpPr>
          <p:nvPr/>
        </p:nvSpPr>
        <p:spPr bwMode="auto">
          <a:xfrm>
            <a:off x="4716016" y="4143374"/>
            <a:ext cx="3571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chemeClr val="bg2"/>
                </a:solidFill>
                <a:latin typeface="Baskerville Old Face" pitchFamily="18" charset="0"/>
              </a:rPr>
              <a:t>        爸爸</a:t>
            </a:r>
            <a:r>
              <a:rPr lang="zh-CN" altLang="en-US" b="1" dirty="0">
                <a:solidFill>
                  <a:schemeClr val="bg2"/>
                </a:solidFill>
                <a:latin typeface="Baskerville Old Face" pitchFamily="18" charset="0"/>
              </a:rPr>
              <a:t>的公司倒闭，打算带着全家卷款潜逃，在亲情和未来之间游移不定的少年。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结束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/>
          <a:stretch>
            <a:fillRect/>
          </a:stretch>
        </p:blipFill>
        <p:spPr bwMode="auto">
          <a:xfrm>
            <a:off x="0" y="2243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995936" y="1700808"/>
            <a:ext cx="4062651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2"/>
                </a:solidFill>
                <a:ea typeface="华文仿宋" pitchFamily="2" charset="-122"/>
              </a:rPr>
              <a:t> </a:t>
            </a:r>
            <a:r>
              <a:rPr lang="zh-CN" altLang="en-US" sz="2400" b="1" dirty="0" smtClean="0">
                <a:solidFill>
                  <a:schemeClr val="bg2"/>
                </a:solidFill>
                <a:ea typeface="华文仿宋" pitchFamily="2" charset="-122"/>
              </a:rPr>
              <a:t>      同时故事交叉回到</a:t>
            </a:r>
            <a:r>
              <a:rPr lang="en-US" altLang="zh-CN" sz="2400" b="1" dirty="0" smtClean="0">
                <a:solidFill>
                  <a:schemeClr val="bg2"/>
                </a:solidFill>
                <a:ea typeface="华文仿宋" pitchFamily="2" charset="-122"/>
              </a:rPr>
              <a:t>30</a:t>
            </a:r>
            <a:r>
              <a:rPr lang="zh-CN" altLang="en-US" sz="2400" b="1" dirty="0" smtClean="0">
                <a:solidFill>
                  <a:schemeClr val="bg2"/>
                </a:solidFill>
                <a:ea typeface="华文仿宋" pitchFamily="2" charset="-122"/>
              </a:rPr>
              <a:t>年前杂货店老爷爷仍活着的时候，不管对待恶作剧的小孩，还是来信诉说烦恼的人，他都饶有兴致绞尽脑汁的回答。</a:t>
            </a:r>
            <a:endParaRPr lang="zh-CN" altLang="en-US" sz="2400" b="1" dirty="0">
              <a:solidFill>
                <a:schemeClr val="bg2"/>
              </a:solidFill>
              <a:ea typeface="华文仿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985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封面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499992" y="1049670"/>
            <a:ext cx="350865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2"/>
                </a:solidFill>
                <a:latin typeface="BatangChe" pitchFamily="49" charset="-127"/>
              </a:rPr>
              <a:t>    小说开始时似乎呈现的是一个个支离破碎的片段，每个故事都有独立的主人公，都有完整的情节，唯一的关联是浪矢杂货店，它像一个纽带，冥冥中将这些人和故事连接起来。</a:t>
            </a:r>
            <a:endParaRPr lang="zh-CN" altLang="en-US" sz="2400" b="1" dirty="0">
              <a:solidFill>
                <a:schemeClr val="bg2"/>
              </a:solidFill>
              <a:latin typeface="BatangChe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8830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5875" y="52388"/>
            <a:ext cx="31448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pic>
        <p:nvPicPr>
          <p:cNvPr id="8195" name="Picture 3" descr="内容"/>
          <p:cNvPicPr>
            <a:picLocks noChangeAspect="1" noChangeArrowheads="1"/>
          </p:cNvPicPr>
          <p:nvPr/>
        </p:nvPicPr>
        <p:blipFill>
          <a:blip r:embed="rId2">
            <a:lum bright="14000"/>
          </a:blip>
          <a:srcRect/>
          <a:stretch>
            <a:fillRect/>
          </a:stretch>
        </p:blipFill>
        <p:spPr bwMode="auto">
          <a:xfrm>
            <a:off x="158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09718" y="478632"/>
            <a:ext cx="3397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bg2"/>
                </a:solidFill>
                <a:ea typeface="华文仿宋" pitchFamily="2" charset="-122"/>
              </a:rPr>
              <a:t>打动我的一段话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4827588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2"/>
                </a:solidFill>
                <a:ea typeface="华文仿宋" pitchFamily="2" charset="-122"/>
              </a:rPr>
              <a:t>        </a:t>
            </a:r>
            <a:r>
              <a:rPr lang="zh-CN" altLang="en-US" sz="2000" b="1" dirty="0" smtClean="0">
                <a:solidFill>
                  <a:schemeClr val="bg2"/>
                </a:solidFill>
                <a:ea typeface="华文仿宋" pitchFamily="2" charset="-122"/>
              </a:rPr>
              <a:t>“如果</a:t>
            </a:r>
            <a:r>
              <a:rPr lang="zh-CN" altLang="en-US" sz="2000" b="1" dirty="0">
                <a:solidFill>
                  <a:schemeClr val="bg2"/>
                </a:solidFill>
                <a:ea typeface="华文仿宋" pitchFamily="2" charset="-122"/>
              </a:rPr>
              <a:t>把来找我咨询的人比喻成迷途的羔羊，通常他们手上</a:t>
            </a:r>
            <a:r>
              <a:rPr lang="zh-CN" altLang="en-US" sz="2000" b="1">
                <a:solidFill>
                  <a:schemeClr val="bg2"/>
                </a:solidFill>
                <a:ea typeface="华文仿宋" pitchFamily="2" charset="-122"/>
              </a:rPr>
              <a:t>都</a:t>
            </a:r>
            <a:r>
              <a:rPr lang="zh-CN" altLang="en-US" sz="2000" b="1" smtClean="0">
                <a:solidFill>
                  <a:schemeClr val="bg2"/>
                </a:solidFill>
                <a:ea typeface="华文仿宋" pitchFamily="2" charset="-122"/>
              </a:rPr>
              <a:t>有地图</a:t>
            </a:r>
            <a:r>
              <a:rPr lang="zh-CN" altLang="en-US" sz="2000" b="1" dirty="0">
                <a:solidFill>
                  <a:schemeClr val="bg2"/>
                </a:solidFill>
                <a:ea typeface="华文仿宋" pitchFamily="2" charset="-122"/>
              </a:rPr>
              <a:t>，却没有去看，或是不知道自己目前的位置。但我相信你不属于这两种情况</a:t>
            </a:r>
            <a:r>
              <a:rPr lang="zh-CN" altLang="en-US" sz="2000" b="1" dirty="0" smtClean="0">
                <a:solidFill>
                  <a:schemeClr val="bg2"/>
                </a:solidFill>
                <a:ea typeface="华文仿宋" pitchFamily="2" charset="-122"/>
              </a:rPr>
              <a:t>。</a:t>
            </a:r>
            <a:r>
              <a:rPr lang="zh-CN" altLang="en-US" sz="2000" b="1" dirty="0">
                <a:solidFill>
                  <a:schemeClr val="bg2"/>
                </a:solidFill>
                <a:ea typeface="华文仿宋" pitchFamily="2" charset="-122"/>
              </a:rPr>
              <a:t>你的地图是一张白纸，所以即使想决定目的地，也不知道道路在哪里</a:t>
            </a:r>
            <a:r>
              <a:rPr lang="en-US" altLang="zh-CN" sz="2000" b="1" dirty="0">
                <a:solidFill>
                  <a:schemeClr val="bg2"/>
                </a:solidFill>
                <a:ea typeface="华文仿宋" pitchFamily="2" charset="-122"/>
              </a:rPr>
              <a:t>……</a:t>
            </a:r>
            <a:r>
              <a:rPr lang="zh-CN" altLang="en-US" sz="2000" b="1" dirty="0">
                <a:solidFill>
                  <a:schemeClr val="bg2"/>
                </a:solidFill>
                <a:ea typeface="华文仿宋" pitchFamily="2" charset="-122"/>
              </a:rPr>
              <a:t>换个角度来看，正因为是一张白纸，才可以随心所欲地描绘地图，一切全在你自己。我衷心祈祷你可以相信自己，无悔地燃烧自己的人生</a:t>
            </a:r>
            <a:r>
              <a:rPr lang="zh-CN" altLang="en-US" sz="2000" b="1" dirty="0" smtClean="0">
                <a:solidFill>
                  <a:schemeClr val="bg2"/>
                </a:solidFill>
                <a:ea typeface="华文仿宋" pitchFamily="2" charset="-122"/>
              </a:rPr>
              <a:t>。”</a:t>
            </a:r>
            <a:endParaRPr lang="zh-CN" altLang="en-US" sz="2000" b="1" dirty="0">
              <a:solidFill>
                <a:schemeClr val="bg2"/>
              </a:solidFill>
              <a:ea typeface="华文仿宋" pitchFamily="2" charset="-122"/>
            </a:endParaRPr>
          </a:p>
          <a:p>
            <a:endParaRPr lang="zh-CN" altLang="en-US" sz="2000" b="1" dirty="0">
              <a:solidFill>
                <a:schemeClr val="bg2"/>
              </a:solidFill>
              <a:ea typeface="华文仿宋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目录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932040" y="1023937"/>
            <a:ext cx="2400657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2"/>
                </a:solidFill>
                <a:ea typeface="华文仿宋" pitchFamily="2" charset="-122"/>
              </a:rPr>
              <a:t>真正触动我内心的是人心中最本质的东西，那些听起来似乎老掉牙的字眼，善良、关爱、宽容。</a:t>
            </a:r>
            <a:endParaRPr lang="zh-CN" altLang="en-US" sz="2400" b="1" dirty="0">
              <a:solidFill>
                <a:schemeClr val="bg2"/>
              </a:solidFill>
              <a:ea typeface="华文仿宋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732</TotalTime>
  <Pages>0</Pages>
  <Words>564</Words>
  <Characters>0</Characters>
  <Application>Microsoft Office PowerPoint</Application>
  <DocSecurity>0</DocSecurity>
  <PresentationFormat>全屏显示(4:3)</PresentationFormat>
  <Lines>0</Lines>
  <Paragraphs>28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dell</cp:lastModifiedBy>
  <cp:revision>49</cp:revision>
  <dcterms:created xsi:type="dcterms:W3CDTF">2012-09-21T09:22:25Z</dcterms:created>
  <dcterms:modified xsi:type="dcterms:W3CDTF">2016-11-09T03:33:06Z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2052-8.1.0.3526</vt:lpwstr>
  </property>
</Properties>
</file>