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2" r:id="rId2"/>
    <p:sldId id="260" r:id="rId3"/>
    <p:sldId id="267" r:id="rId4"/>
    <p:sldId id="256" r:id="rId5"/>
    <p:sldId id="271" r:id="rId6"/>
    <p:sldId id="275" r:id="rId7"/>
    <p:sldId id="277" r:id="rId8"/>
    <p:sldId id="276" r:id="rId9"/>
    <p:sldId id="279" r:id="rId10"/>
    <p:sldId id="278" r:id="rId11"/>
    <p:sldId id="27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52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86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A67B"/>
    <a:srgbClr val="F0EFEA"/>
    <a:srgbClr val="E7EAD5"/>
    <a:srgbClr val="EF653B"/>
    <a:srgbClr val="A81D00"/>
    <a:srgbClr val="7C0000"/>
    <a:srgbClr val="530101"/>
    <a:srgbClr val="FD9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66" autoAdjust="0"/>
  </p:normalViewPr>
  <p:slideViewPr>
    <p:cSldViewPr snapToGrid="0" showGuides="1">
      <p:cViewPr>
        <p:scale>
          <a:sx n="90" d="100"/>
          <a:sy n="90" d="100"/>
        </p:scale>
        <p:origin x="-370" y="-58"/>
      </p:cViewPr>
      <p:guideLst>
        <p:guide orient="horz" pos="3521"/>
        <p:guide orient="horz" pos="686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F2D26-61E3-4B5C-9717-7F68382AC7DC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44B05-DDC2-49F2-8F51-B1A4E6F72E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7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98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043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703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dirty="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745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4B05-DDC2-49F2-8F51-B1A4E6F72E0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61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36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5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52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7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25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31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00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2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50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08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37C5-2914-40B0-A11D-E643B4E2B601}" type="datetimeFigureOut">
              <a:rPr lang="zh-CN" altLang="en-US" smtClean="0"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02BB2-25EC-46EB-A6A8-3AB8D6FD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7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98438"/>
            <a:ext cx="12193588" cy="7056438"/>
            <a:chOff x="0" y="-198438"/>
            <a:chExt cx="12193588" cy="68580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98438"/>
              <a:ext cx="12193588" cy="6858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7242" y="552450"/>
              <a:ext cx="5467350" cy="5753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/>
          <p:nvPr/>
        </p:nvSpPr>
        <p:spPr>
          <a:xfrm>
            <a:off x="5261370" y="2233411"/>
            <a:ext cx="1338828" cy="88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温情与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敬意</a:t>
            </a:r>
            <a:endParaRPr lang="en-US" altLang="zh-CN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以史之名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-26936" y="4727606"/>
            <a:ext cx="122189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-26936" y="2042280"/>
            <a:ext cx="122189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650" y="3114719"/>
            <a:ext cx="5520267" cy="15272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33001" y="5655733"/>
            <a:ext cx="249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推荐人：李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仙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313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4" y="1228754"/>
            <a:ext cx="5388697" cy="383271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5040" y="2530025"/>
            <a:ext cx="3974766" cy="3317240"/>
            <a:chOff x="185040" y="2530025"/>
            <a:chExt cx="3974766" cy="3317240"/>
          </a:xfrm>
        </p:grpSpPr>
        <p:sp>
          <p:nvSpPr>
            <p:cNvPr id="10" name="文本框 6"/>
            <p:cNvSpPr txBox="1"/>
            <p:nvPr/>
          </p:nvSpPr>
          <p:spPr>
            <a:xfrm>
              <a:off x="834152" y="2530025"/>
              <a:ext cx="3325654" cy="331724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清心读书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识字通章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严谨治学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历史情怀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虎虎生气</a:t>
              </a:r>
            </a:p>
            <a:p>
              <a:endParaRPr lang="en-US" altLang="zh-CN" sz="1400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5040" y="2530025"/>
              <a:ext cx="553998" cy="3041411"/>
              <a:chOff x="1531240" y="3283558"/>
              <a:chExt cx="553998" cy="3041411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085238" y="3283558"/>
                <a:ext cx="0" cy="30414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8"/>
              <p:cNvSpPr txBox="1"/>
              <p:nvPr/>
            </p:nvSpPr>
            <p:spPr>
              <a:xfrm>
                <a:off x="1531240" y="3283558"/>
                <a:ext cx="553998" cy="221185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开卷有益</a:t>
                </a:r>
                <a:endParaRPr lang="zh-CN" altLang="en-US" sz="2400" dirty="0"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526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3663"/>
            <a:ext cx="122174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079394" y="367284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感谢聆听</a:t>
            </a:r>
            <a:r>
              <a: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!</a:t>
            </a:r>
            <a:endParaRPr lang="zh-CN" altLang="en-US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6160" y="2724574"/>
            <a:ext cx="450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几百年人家无非</a:t>
            </a: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积善   第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一等好事只是读书</a:t>
            </a:r>
          </a:p>
        </p:txBody>
      </p:sp>
    </p:spTree>
    <p:extLst>
      <p:ext uri="{BB962C8B-B14F-4D97-AF65-F5344CB8AC3E}">
        <p14:creationId xmlns:p14="http://schemas.microsoft.com/office/powerpoint/2010/main" val="391585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0"/>
              <a:ext cx="109728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" cy="6858000"/>
            </a:xfrm>
            <a:prstGeom prst="rect">
              <a:avLst/>
            </a:prstGeom>
            <a:solidFill>
              <a:srgbClr val="E7E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849880" y="929640"/>
              <a:ext cx="7376160" cy="838200"/>
            </a:xfrm>
            <a:prstGeom prst="rect">
              <a:avLst/>
            </a:prstGeom>
            <a:solidFill>
              <a:srgbClr val="E7E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9862" y="1089024"/>
            <a:ext cx="4487821" cy="4727576"/>
            <a:chOff x="1526480" y="1089025"/>
            <a:chExt cx="4487821" cy="451544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505254" y="1089025"/>
              <a:ext cx="0" cy="45154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275637" y="1089025"/>
              <a:ext cx="738664" cy="4515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作者：钱穆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zh-CN" altLang="en-US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26480" y="1089025"/>
              <a:ext cx="3785652" cy="44264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江苏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无锡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人  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字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宾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四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笔名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公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沙  梁隐  与忘  孤云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晚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号素书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老人  七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房桥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人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斋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号素书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堂  素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书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楼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中国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现代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历史学家 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国学大师  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教育家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中央研究院院士  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故宫博物院</a:t>
              </a:r>
              <a:r>
                <a:rPr lang="zh-CN" altLang="en-US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特聘</a:t>
              </a:r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研究员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109" y="552450"/>
            <a:ext cx="546735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284" y="1767840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40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702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" y="156633"/>
            <a:ext cx="4572000" cy="6210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5725490" y="897156"/>
            <a:ext cx="5907708" cy="4515440"/>
            <a:chOff x="6199624" y="1108822"/>
            <a:chExt cx="5907708" cy="451544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661289" y="1108822"/>
              <a:ext cx="0" cy="45154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6"/>
            <p:cNvSpPr txBox="1"/>
            <p:nvPr/>
          </p:nvSpPr>
          <p:spPr>
            <a:xfrm>
              <a:off x="6199624" y="1108822"/>
              <a:ext cx="461665" cy="4515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zh-CN" altLang="en-US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832599" y="1553861"/>
              <a:ext cx="5274733" cy="347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《</a:t>
              </a:r>
              <a:r>
                <a:rPr lang="zh-CN" altLang="en-US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国史大纲</a:t>
              </a:r>
              <a:r>
                <a:rPr lang="en-US" altLang="zh-CN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》</a:t>
              </a:r>
              <a:r>
                <a:rPr lang="zh-CN" altLang="en-US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（繁体竖排版）是一部中国通史，是钱穆先生于抗战期间写成，全书五十余万字</a:t>
              </a:r>
              <a:r>
                <a:rPr lang="zh-CN" altLang="en-US" sz="2000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。</a:t>
              </a:r>
              <a:endParaRPr lang="en-US" altLang="zh-CN" sz="2000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sz="20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内容集学术思想，政治制度，社会风气，固祭形势，兼有顾及，惟但求其通为一体，明其治乱盛衰之所由，阐其一贯相承之为统，以指陈吾国家民族生命精神之所寄。</a:t>
              </a:r>
              <a:endParaRPr lang="en-US" altLang="zh-CN" sz="20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sz="20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en-US" altLang="zh-CN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《</a:t>
              </a:r>
              <a:r>
                <a:rPr lang="zh-CN" altLang="en-US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国史大纲</a:t>
              </a:r>
              <a:r>
                <a:rPr lang="en-US" altLang="zh-CN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》</a:t>
              </a:r>
              <a:r>
                <a:rPr lang="zh-CN" altLang="en-US" sz="20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主旨在发明其相互影响，及先后之演变发展，以作圆人如何应付现时代之种种事变作根据之借镜</a:t>
              </a:r>
              <a:r>
                <a:rPr lang="zh-CN" altLang="en-US" sz="2000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。</a:t>
              </a:r>
              <a:endPara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54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2600" y="173335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序言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79400" y="567267"/>
            <a:ext cx="38692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82598" y="778933"/>
            <a:ext cx="11192935" cy="619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凡读本书请先具下列诸信念</a:t>
            </a:r>
            <a:r>
              <a:rPr lang="zh-CN" altLang="en-US" sz="2000" b="1" dirty="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：</a:t>
            </a:r>
            <a:endParaRPr lang="en-US" altLang="zh-CN" sz="2000" b="1" dirty="0" smtClean="0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900" dirty="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一</a:t>
            </a:r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、当信任何一国之国民，尤其是自称知识在水平线以上之国民，对其本国已往历史，应该略有所知。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否则最多只算一有知识的人，不能算一有知识的国民。</a:t>
            </a:r>
            <a:r>
              <a:rPr lang="en-US" altLang="zh-CN" sz="1400" dirty="0" smtClean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endParaRPr lang="en-US" altLang="zh-CN" sz="1400" b="1" dirty="0">
              <a:solidFill>
                <a:srgbClr val="0070C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1050" b="1" dirty="0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二、所谓对其本国已往历史略有所知者，尤必附随一种对其本国已往历史之温情与敬意</a:t>
            </a:r>
            <a:r>
              <a:rPr lang="zh-CN" altLang="en-US" sz="20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否则只算知道了一些外国史，不得云对本国史有知识。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</a:t>
            </a:r>
            <a:endParaRPr lang="en-US" altLang="zh-CN" sz="1400" dirty="0" smtClean="0">
              <a:solidFill>
                <a:srgbClr val="0070C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 dirty="0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三、所谓对其本国已往历史有一种温情与敬意者，至少不会对其本国历史抱一种偏激的虚无主义</a:t>
            </a:r>
            <a:r>
              <a:rPr lang="zh-CN" altLang="en-US" sz="20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即视本国已往历史为无一点有价值，亦无一处足以使彼满意。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亦至少不会感到现在我们是站在已往历史最高之顶点，</a:t>
            </a:r>
            <a:r>
              <a:rPr lang="en-US" altLang="zh-CN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此乃一种浅薄狂妄的进化观。</a:t>
            </a:r>
            <a:r>
              <a:rPr lang="en-US" altLang="zh-CN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而将我们当身种种罪恶与弱点，一切诿卸于古人。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此乃一种似是而非之文化自谴。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</a:t>
            </a:r>
            <a:endParaRPr lang="en-US" altLang="zh-CN" sz="1400" dirty="0" smtClean="0">
              <a:solidFill>
                <a:srgbClr val="0070C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 dirty="0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四、当信每一国家必待其国民具备上列诸条件者比数渐多，其国家乃再有向前发展之希望。</a:t>
            </a:r>
            <a:endParaRPr lang="en-US" altLang="zh-CN" sz="20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否则其所改进，等于一个被征服国或次殖民地之改进，对其自身国家不发生关系。换言之，此种改进，无异是一种变相的文化征服，乃其文化自身之萎缩与消灭，并非其文化自身之转变与发皇。</a:t>
            </a:r>
            <a:r>
              <a:rPr lang="en-US" altLang="zh-CN" sz="1400" dirty="0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</a:t>
            </a:r>
            <a:endParaRPr lang="zh-CN" altLang="en-US" sz="1400" dirty="0">
              <a:solidFill>
                <a:srgbClr val="0070C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799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6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751" y="624543"/>
            <a:ext cx="4252299" cy="55626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972936" y="206274"/>
            <a:ext cx="4123858" cy="6338155"/>
            <a:chOff x="1972936" y="206274"/>
            <a:chExt cx="4123858" cy="6338155"/>
          </a:xfrm>
        </p:grpSpPr>
        <p:sp>
          <p:nvSpPr>
            <p:cNvPr id="2" name="TextBox 1"/>
            <p:cNvSpPr txBox="1"/>
            <p:nvPr/>
          </p:nvSpPr>
          <p:spPr>
            <a:xfrm>
              <a:off x="1972936" y="709210"/>
              <a:ext cx="2954655" cy="5105399"/>
            </a:xfrm>
            <a:prstGeom prst="rect">
              <a:avLst/>
            </a:prstGeom>
            <a:noFill/>
            <a:ln w="19050">
              <a:solidFill>
                <a:srgbClr val="FEA67B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国难之秋                </a:t>
              </a:r>
              <a:endPara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</a:t>
              </a:r>
              <a:endParaRPr lang="en-US" altLang="zh-CN" sz="2400" dirty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en-US" altLang="zh-CN" sz="2400" dirty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苦于战难</a:t>
              </a:r>
              <a:endPara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en-US" altLang="zh-CN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 </a:t>
              </a:r>
            </a:p>
            <a:p>
              <a:pPr algn="ctr"/>
              <a:r>
                <a:rPr lang="en-US" altLang="zh-CN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资料奇缺</a:t>
              </a:r>
              <a:endPara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endPara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生活困窘</a:t>
              </a:r>
              <a:endPara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endParaRPr lang="en-US" altLang="zh-CN" sz="1200" dirty="0" smtClean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190982" y="709210"/>
              <a:ext cx="0" cy="5105399"/>
            </a:xfrm>
            <a:prstGeom prst="line">
              <a:avLst/>
            </a:prstGeom>
            <a:ln w="19050">
              <a:solidFill>
                <a:srgbClr val="FEA6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12057" y="709210"/>
              <a:ext cx="0" cy="5105399"/>
            </a:xfrm>
            <a:prstGeom prst="line">
              <a:avLst/>
            </a:prstGeom>
            <a:ln w="19050">
              <a:solidFill>
                <a:srgbClr val="FEA6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692383" y="709210"/>
              <a:ext cx="0" cy="5105399"/>
            </a:xfrm>
            <a:prstGeom prst="line">
              <a:avLst/>
            </a:prstGeom>
            <a:ln w="19050">
              <a:solidFill>
                <a:srgbClr val="FEA6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6"/>
            <p:cNvSpPr txBox="1"/>
            <p:nvPr/>
          </p:nvSpPr>
          <p:spPr>
            <a:xfrm>
              <a:off x="5542796" y="206274"/>
              <a:ext cx="553998" cy="62771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创作背景</a:t>
              </a:r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12510" y="267256"/>
              <a:ext cx="0" cy="6277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936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6"/>
          <p:cNvSpPr txBox="1"/>
          <p:nvPr/>
        </p:nvSpPr>
        <p:spPr>
          <a:xfrm>
            <a:off x="834152" y="2530025"/>
            <a:ext cx="755720" cy="331724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zh-CN" altLang="en-US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清心读书</a:t>
            </a:r>
          </a:p>
          <a:p>
            <a:endParaRPr lang="en-US" altLang="zh-CN" sz="1400" dirty="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040" y="2530025"/>
            <a:ext cx="553998" cy="3041411"/>
            <a:chOff x="1531240" y="3283558"/>
            <a:chExt cx="553998" cy="304141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085238" y="3283558"/>
              <a:ext cx="0" cy="304141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8"/>
            <p:cNvSpPr txBox="1"/>
            <p:nvPr/>
          </p:nvSpPr>
          <p:spPr>
            <a:xfrm>
              <a:off x="1531240" y="3283558"/>
              <a:ext cx="553998" cy="22118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开卷有益</a:t>
              </a:r>
              <a:endParaRPr lang="zh-CN" altLang="en-US" sz="24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4" y="1228754"/>
            <a:ext cx="5388697" cy="38327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1199" y="2637277"/>
            <a:ext cx="3488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暂别快捷的网络信息获取</a:t>
            </a:r>
            <a:endParaRPr lang="en-US" altLang="zh-CN" sz="2000" dirty="0" smtClean="0">
              <a:solidFill>
                <a:schemeClr val="accent2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000" dirty="0" smtClean="0">
              <a:solidFill>
                <a:schemeClr val="accent2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暂别速食阅读</a:t>
            </a:r>
            <a:endParaRPr lang="en-US" altLang="zh-CN" sz="2000" dirty="0" smtClean="0">
              <a:solidFill>
                <a:schemeClr val="accent2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202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4" y="1228754"/>
            <a:ext cx="5388697" cy="383271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85040" y="2530025"/>
            <a:ext cx="2047315" cy="3317240"/>
            <a:chOff x="185040" y="2530025"/>
            <a:chExt cx="2047315" cy="3317240"/>
          </a:xfrm>
        </p:grpSpPr>
        <p:sp>
          <p:nvSpPr>
            <p:cNvPr id="14" name="文本框 6"/>
            <p:cNvSpPr txBox="1"/>
            <p:nvPr/>
          </p:nvSpPr>
          <p:spPr>
            <a:xfrm>
              <a:off x="834152" y="2530025"/>
              <a:ext cx="1398203" cy="331724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清心读书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识字通章</a:t>
              </a:r>
            </a:p>
            <a:p>
              <a:endParaRPr lang="en-US" altLang="zh-CN" sz="1400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5040" y="2530025"/>
              <a:ext cx="553998" cy="3041411"/>
              <a:chOff x="1531240" y="3283558"/>
              <a:chExt cx="553998" cy="3041411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85238" y="3283558"/>
                <a:ext cx="0" cy="30414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8"/>
              <p:cNvSpPr txBox="1"/>
              <p:nvPr/>
            </p:nvSpPr>
            <p:spPr>
              <a:xfrm>
                <a:off x="1531240" y="3283558"/>
                <a:ext cx="553998" cy="221185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开卷有益</a:t>
                </a:r>
                <a:endParaRPr lang="zh-CN" altLang="en-US" sz="2400" dirty="0"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2469422" y="1913933"/>
            <a:ext cx="2839178" cy="2862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▪逐字疏通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▪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考证论据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▪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理解辞章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▪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归结义理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▪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形成创见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0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4" y="1228754"/>
            <a:ext cx="5388697" cy="383271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5040" y="2530025"/>
            <a:ext cx="2689799" cy="3317240"/>
            <a:chOff x="185040" y="2530025"/>
            <a:chExt cx="2689799" cy="3317240"/>
          </a:xfrm>
        </p:grpSpPr>
        <p:sp>
          <p:nvSpPr>
            <p:cNvPr id="10" name="文本框 6"/>
            <p:cNvSpPr txBox="1"/>
            <p:nvPr/>
          </p:nvSpPr>
          <p:spPr>
            <a:xfrm>
              <a:off x="834152" y="2530025"/>
              <a:ext cx="2040687" cy="331724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清心读书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识字通章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严谨治学</a:t>
              </a:r>
            </a:p>
            <a:p>
              <a:endParaRPr lang="en-US" altLang="zh-CN" sz="1400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5040" y="2530025"/>
              <a:ext cx="553998" cy="3041411"/>
              <a:chOff x="1531240" y="3283558"/>
              <a:chExt cx="553998" cy="3041411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085238" y="3283558"/>
                <a:ext cx="0" cy="30414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8"/>
              <p:cNvSpPr txBox="1"/>
              <p:nvPr/>
            </p:nvSpPr>
            <p:spPr>
              <a:xfrm>
                <a:off x="1531240" y="3283558"/>
                <a:ext cx="553998" cy="221185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开卷有益</a:t>
                </a:r>
                <a:endParaRPr lang="zh-CN" altLang="en-US" sz="2400" dirty="0"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834151" y="4188645"/>
            <a:ext cx="4838515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准确引用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正史、笔记、方志、诏令、诗文、信札、经籍、前人著述等各类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资料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系统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系统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继承旧时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通儒的方法理路</a:t>
            </a:r>
          </a:p>
        </p:txBody>
      </p:sp>
    </p:spTree>
    <p:extLst>
      <p:ext uri="{BB962C8B-B14F-4D97-AF65-F5344CB8AC3E}">
        <p14:creationId xmlns:p14="http://schemas.microsoft.com/office/powerpoint/2010/main" val="366318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76"/>
            <a:ext cx="12193588" cy="702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4" y="1228754"/>
            <a:ext cx="5388697" cy="383271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5040" y="2530025"/>
            <a:ext cx="3332282" cy="3317240"/>
            <a:chOff x="185040" y="2530025"/>
            <a:chExt cx="3332282" cy="3317240"/>
          </a:xfrm>
        </p:grpSpPr>
        <p:sp>
          <p:nvSpPr>
            <p:cNvPr id="10" name="文本框 6"/>
            <p:cNvSpPr txBox="1"/>
            <p:nvPr/>
          </p:nvSpPr>
          <p:spPr>
            <a:xfrm>
              <a:off x="834152" y="2530025"/>
              <a:ext cx="2683170" cy="331724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清心读书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识字通章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严谨治学</a:t>
              </a:r>
              <a:endParaRPr lang="en-US" altLang="zh-CN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endParaRPr lang="en-US" altLang="zh-CN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r>
                <a:rPr lang="zh-CN" altLang="en-US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历史情怀</a:t>
              </a:r>
            </a:p>
            <a:p>
              <a:endParaRPr lang="en-US" altLang="zh-CN" sz="1400" dirty="0" smtClean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5040" y="2530025"/>
              <a:ext cx="553998" cy="3041411"/>
              <a:chOff x="1531240" y="3283558"/>
              <a:chExt cx="553998" cy="3041411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085238" y="3283558"/>
                <a:ext cx="0" cy="30414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8"/>
              <p:cNvSpPr txBox="1"/>
              <p:nvPr/>
            </p:nvSpPr>
            <p:spPr>
              <a:xfrm>
                <a:off x="1531240" y="3283558"/>
                <a:ext cx="553998" cy="221185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开卷有益</a:t>
                </a:r>
                <a:endParaRPr lang="zh-CN" altLang="en-US" sz="2400" dirty="0"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447471" y="1963734"/>
            <a:ext cx="2386063" cy="2515132"/>
            <a:chOff x="3447471" y="1963734"/>
            <a:chExt cx="2386063" cy="2515132"/>
          </a:xfrm>
        </p:grpSpPr>
        <p:sp>
          <p:nvSpPr>
            <p:cNvPr id="3" name="左大括号 2"/>
            <p:cNvSpPr/>
            <p:nvPr/>
          </p:nvSpPr>
          <p:spPr>
            <a:xfrm>
              <a:off x="3447471" y="1963734"/>
              <a:ext cx="393701" cy="2515132"/>
            </a:xfrm>
            <a:prstGeom prst="leftBrace">
              <a:avLst/>
            </a:prstGeom>
            <a:ln w="9525">
              <a:solidFill>
                <a:srgbClr val="FEA6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62400" y="2097914"/>
              <a:ext cx="1871134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>
                      <a:lumMod val="50000"/>
                    </a:schemeClr>
                  </a:solidFill>
                </a:rPr>
                <a:t>激愤序言</a:t>
              </a:r>
              <a:endParaRPr lang="en-US" altLang="zh-CN" sz="2000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endParaRPr lang="en-US" altLang="zh-CN" sz="20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2000" dirty="0" smtClean="0">
                  <a:solidFill>
                    <a:schemeClr val="accent1">
                      <a:lumMod val="50000"/>
                    </a:schemeClr>
                  </a:solidFill>
                </a:rPr>
                <a:t>毁誉争议</a:t>
              </a:r>
              <a:endParaRPr lang="en-US" altLang="zh-CN" sz="2000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endParaRPr lang="en-US" altLang="zh-CN" sz="20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2000" dirty="0" smtClean="0">
                  <a:solidFill>
                    <a:schemeClr val="accent1">
                      <a:lumMod val="50000"/>
                    </a:schemeClr>
                  </a:solidFill>
                </a:rPr>
                <a:t>温情与敬意</a:t>
              </a:r>
              <a:endParaRPr lang="en-US" altLang="zh-CN" sz="2000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endParaRPr lang="en-US" altLang="zh-CN" sz="20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2000" dirty="0" smtClean="0">
                  <a:solidFill>
                    <a:schemeClr val="accent1">
                      <a:lumMod val="50000"/>
                    </a:schemeClr>
                  </a:solidFill>
                </a:rPr>
                <a:t>提振信心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33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625</Words>
  <Application>Microsoft Office PowerPoint</Application>
  <PresentationFormat>自定义</PresentationFormat>
  <Paragraphs>101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江杰</dc:creator>
  <cp:lastModifiedBy>李仙</cp:lastModifiedBy>
  <cp:revision>64</cp:revision>
  <dcterms:created xsi:type="dcterms:W3CDTF">2015-07-08T05:28:03Z</dcterms:created>
  <dcterms:modified xsi:type="dcterms:W3CDTF">2016-12-12T00:25:56Z</dcterms:modified>
</cp:coreProperties>
</file>